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2E3FFB7-A6E3-4923-B8AF-987709A8ED46}" type="datetimeFigureOut">
              <a:rPr lang="en-US" smtClean="0"/>
              <a:t>9/6/2021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A4D312-A78F-485D-B901-034452C768FD}" type="slidenum">
              <a:rPr lang="en-US" smtClean="0"/>
              <a:t>‹#›</a:t>
            </a:fld>
            <a:endParaRPr lang="en-US"/>
          </a:p>
        </p:txBody>
      </p:sp>
    </p:spTree>
    <p:extLst>
      <p:ext uri="{BB962C8B-B14F-4D97-AF65-F5344CB8AC3E}">
        <p14:creationId xmlns:p14="http://schemas.microsoft.com/office/powerpoint/2010/main" val="4037089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E3FFB7-A6E3-4923-B8AF-987709A8ED46}" type="datetimeFigureOut">
              <a:rPr lang="en-US" smtClean="0"/>
              <a:t>9/6/2021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A4D312-A78F-485D-B901-034452C768FD}" type="slidenum">
              <a:rPr lang="en-US" smtClean="0"/>
              <a:t>‹#›</a:t>
            </a:fld>
            <a:endParaRPr lang="en-US"/>
          </a:p>
        </p:txBody>
      </p:sp>
    </p:spTree>
    <p:extLst>
      <p:ext uri="{BB962C8B-B14F-4D97-AF65-F5344CB8AC3E}">
        <p14:creationId xmlns:p14="http://schemas.microsoft.com/office/powerpoint/2010/main" val="1436497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E3FFB7-A6E3-4923-B8AF-987709A8ED46}" type="datetimeFigureOut">
              <a:rPr lang="en-US" smtClean="0"/>
              <a:t>9/6/2021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A4D312-A78F-485D-B901-034452C768FD}" type="slidenum">
              <a:rPr lang="en-US" smtClean="0"/>
              <a:t>‹#›</a:t>
            </a:fld>
            <a:endParaRPr lang="en-US"/>
          </a:p>
        </p:txBody>
      </p:sp>
    </p:spTree>
    <p:extLst>
      <p:ext uri="{BB962C8B-B14F-4D97-AF65-F5344CB8AC3E}">
        <p14:creationId xmlns:p14="http://schemas.microsoft.com/office/powerpoint/2010/main" val="11038153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E3FFB7-A6E3-4923-B8AF-987709A8ED46}" type="datetimeFigureOut">
              <a:rPr lang="en-US" smtClean="0"/>
              <a:t>9/6/2021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A4D312-A78F-485D-B901-034452C768FD}" type="slidenum">
              <a:rPr lang="en-US" smtClean="0"/>
              <a:t>‹#›</a:t>
            </a:fld>
            <a:endParaRPr lang="en-US"/>
          </a:p>
        </p:txBody>
      </p:sp>
    </p:spTree>
    <p:extLst>
      <p:ext uri="{BB962C8B-B14F-4D97-AF65-F5344CB8AC3E}">
        <p14:creationId xmlns:p14="http://schemas.microsoft.com/office/powerpoint/2010/main" val="1523043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E3FFB7-A6E3-4923-B8AF-987709A8ED46}" type="datetimeFigureOut">
              <a:rPr lang="en-US" smtClean="0"/>
              <a:t>9/6/2021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A4D312-A78F-485D-B901-034452C768FD}" type="slidenum">
              <a:rPr lang="en-US" smtClean="0"/>
              <a:t>‹#›</a:t>
            </a:fld>
            <a:endParaRPr lang="en-US"/>
          </a:p>
        </p:txBody>
      </p:sp>
    </p:spTree>
    <p:extLst>
      <p:ext uri="{BB962C8B-B14F-4D97-AF65-F5344CB8AC3E}">
        <p14:creationId xmlns:p14="http://schemas.microsoft.com/office/powerpoint/2010/main" val="2549192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2E3FFB7-A6E3-4923-B8AF-987709A8ED46}" type="datetimeFigureOut">
              <a:rPr lang="en-US" smtClean="0"/>
              <a:t>9/6/2021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A4D312-A78F-485D-B901-034452C768FD}" type="slidenum">
              <a:rPr lang="en-US" smtClean="0"/>
              <a:t>‹#›</a:t>
            </a:fld>
            <a:endParaRPr lang="en-US"/>
          </a:p>
        </p:txBody>
      </p:sp>
    </p:spTree>
    <p:extLst>
      <p:ext uri="{BB962C8B-B14F-4D97-AF65-F5344CB8AC3E}">
        <p14:creationId xmlns:p14="http://schemas.microsoft.com/office/powerpoint/2010/main" val="1414145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2E3FFB7-A6E3-4923-B8AF-987709A8ED46}" type="datetimeFigureOut">
              <a:rPr lang="en-US" smtClean="0"/>
              <a:t>9/6/2021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A4D312-A78F-485D-B901-034452C768FD}" type="slidenum">
              <a:rPr lang="en-US" smtClean="0"/>
              <a:t>‹#›</a:t>
            </a:fld>
            <a:endParaRPr lang="en-US"/>
          </a:p>
        </p:txBody>
      </p:sp>
    </p:spTree>
    <p:extLst>
      <p:ext uri="{BB962C8B-B14F-4D97-AF65-F5344CB8AC3E}">
        <p14:creationId xmlns:p14="http://schemas.microsoft.com/office/powerpoint/2010/main" val="2453371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2E3FFB7-A6E3-4923-B8AF-987709A8ED46}" type="datetimeFigureOut">
              <a:rPr lang="en-US" smtClean="0"/>
              <a:t>9/6/2021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A4D312-A78F-485D-B901-034452C768FD}" type="slidenum">
              <a:rPr lang="en-US" smtClean="0"/>
              <a:t>‹#›</a:t>
            </a:fld>
            <a:endParaRPr lang="en-US"/>
          </a:p>
        </p:txBody>
      </p:sp>
    </p:spTree>
    <p:extLst>
      <p:ext uri="{BB962C8B-B14F-4D97-AF65-F5344CB8AC3E}">
        <p14:creationId xmlns:p14="http://schemas.microsoft.com/office/powerpoint/2010/main" val="35465184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E3FFB7-A6E3-4923-B8AF-987709A8ED46}" type="datetimeFigureOut">
              <a:rPr lang="en-US" smtClean="0"/>
              <a:t>9/6/2021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A4D312-A78F-485D-B901-034452C768FD}" type="slidenum">
              <a:rPr lang="en-US" smtClean="0"/>
              <a:t>‹#›</a:t>
            </a:fld>
            <a:endParaRPr lang="en-US"/>
          </a:p>
        </p:txBody>
      </p:sp>
    </p:spTree>
    <p:extLst>
      <p:ext uri="{BB962C8B-B14F-4D97-AF65-F5344CB8AC3E}">
        <p14:creationId xmlns:p14="http://schemas.microsoft.com/office/powerpoint/2010/main" val="3376689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E3FFB7-A6E3-4923-B8AF-987709A8ED46}" type="datetimeFigureOut">
              <a:rPr lang="en-US" smtClean="0"/>
              <a:t>9/6/2021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A4D312-A78F-485D-B901-034452C768FD}" type="slidenum">
              <a:rPr lang="en-US" smtClean="0"/>
              <a:t>‹#›</a:t>
            </a:fld>
            <a:endParaRPr lang="en-US"/>
          </a:p>
        </p:txBody>
      </p:sp>
    </p:spTree>
    <p:extLst>
      <p:ext uri="{BB962C8B-B14F-4D97-AF65-F5344CB8AC3E}">
        <p14:creationId xmlns:p14="http://schemas.microsoft.com/office/powerpoint/2010/main" val="1081216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E3FFB7-A6E3-4923-B8AF-987709A8ED46}" type="datetimeFigureOut">
              <a:rPr lang="en-US" smtClean="0"/>
              <a:t>9/6/2021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A4D312-A78F-485D-B901-034452C768FD}" type="slidenum">
              <a:rPr lang="en-US" smtClean="0"/>
              <a:t>‹#›</a:t>
            </a:fld>
            <a:endParaRPr lang="en-US"/>
          </a:p>
        </p:txBody>
      </p:sp>
    </p:spTree>
    <p:extLst>
      <p:ext uri="{BB962C8B-B14F-4D97-AF65-F5344CB8AC3E}">
        <p14:creationId xmlns:p14="http://schemas.microsoft.com/office/powerpoint/2010/main" val="2656592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E3FFB7-A6E3-4923-B8AF-987709A8ED46}" type="datetimeFigureOut">
              <a:rPr lang="en-US" smtClean="0"/>
              <a:t>9/6/2021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A4D312-A78F-485D-B901-034452C768FD}" type="slidenum">
              <a:rPr lang="en-US" smtClean="0"/>
              <a:t>‹#›</a:t>
            </a:fld>
            <a:endParaRPr lang="en-US"/>
          </a:p>
        </p:txBody>
      </p:sp>
    </p:spTree>
    <p:extLst>
      <p:ext uri="{BB962C8B-B14F-4D97-AF65-F5344CB8AC3E}">
        <p14:creationId xmlns:p14="http://schemas.microsoft.com/office/powerpoint/2010/main" val="25534825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ChangeArrowheads="1"/>
          </p:cNvSpPr>
          <p:nvPr/>
        </p:nvSpPr>
        <p:spPr bwMode="auto">
          <a:xfrm>
            <a:off x="3575051" y="234951"/>
            <a:ext cx="49688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000" b="1">
                <a:solidFill>
                  <a:schemeClr val="accent2"/>
                </a:solidFill>
              </a:rPr>
              <a:t>Time-Division Multiplexing (TDM)</a:t>
            </a:r>
          </a:p>
        </p:txBody>
      </p:sp>
      <p:sp>
        <p:nvSpPr>
          <p:cNvPr id="14339" name="Rectangle 5"/>
          <p:cNvSpPr>
            <a:spLocks noChangeArrowheads="1"/>
          </p:cNvSpPr>
          <p:nvPr/>
        </p:nvSpPr>
        <p:spPr bwMode="auto">
          <a:xfrm>
            <a:off x="1703389" y="1185864"/>
            <a:ext cx="8713787"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US" altLang="en-US" sz="2000"/>
              <a:t>TDM is a digital process that allows several connections to share the high bandwidth of a link. </a:t>
            </a:r>
          </a:p>
          <a:p>
            <a:pPr eaLnBrk="1" hangingPunct="1">
              <a:buFontTx/>
              <a:buChar char="-"/>
            </a:pPr>
            <a:r>
              <a:rPr lang="en-US" altLang="en-US" sz="2000"/>
              <a:t>Instead of sharing a portion of the bandwidth as in FDM, time is shared and each connection occupies a portion of time in the link.</a:t>
            </a:r>
          </a:p>
        </p:txBody>
      </p:sp>
      <p:pic>
        <p:nvPicPr>
          <p:cNvPr id="14340"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92300" y="3098800"/>
            <a:ext cx="8235950" cy="292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761986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5550" y="3638550"/>
            <a:ext cx="7278688"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3" name="Rectangle 4"/>
          <p:cNvSpPr>
            <a:spLocks noChangeArrowheads="1"/>
          </p:cNvSpPr>
          <p:nvPr/>
        </p:nvSpPr>
        <p:spPr bwMode="auto">
          <a:xfrm>
            <a:off x="4943476" y="188914"/>
            <a:ext cx="24304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000" b="1">
                <a:solidFill>
                  <a:schemeClr val="accent2"/>
                </a:solidFill>
              </a:rPr>
              <a:t>Synchronous TDM</a:t>
            </a:r>
          </a:p>
        </p:txBody>
      </p:sp>
      <p:sp>
        <p:nvSpPr>
          <p:cNvPr id="15364" name="Rectangle 5"/>
          <p:cNvSpPr>
            <a:spLocks noChangeArrowheads="1"/>
          </p:cNvSpPr>
          <p:nvPr/>
        </p:nvSpPr>
        <p:spPr bwMode="auto">
          <a:xfrm>
            <a:off x="1703389" y="765176"/>
            <a:ext cx="8713787" cy="2563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US" altLang="en-US"/>
              <a:t> In synchronous TDM, the data flow of each input connection is divided into </a:t>
            </a:r>
            <a:r>
              <a:rPr lang="en-US" altLang="en-US" i="1">
                <a:solidFill>
                  <a:schemeClr val="accent2"/>
                </a:solidFill>
              </a:rPr>
              <a:t>units</a:t>
            </a:r>
            <a:r>
              <a:rPr lang="en-US" altLang="en-US"/>
              <a:t>, and the link combines one unit of each connection to make a </a:t>
            </a:r>
            <a:r>
              <a:rPr lang="en-US" altLang="en-US" i="1">
                <a:solidFill>
                  <a:schemeClr val="accent2"/>
                </a:solidFill>
              </a:rPr>
              <a:t>frame</a:t>
            </a:r>
            <a:r>
              <a:rPr lang="en-US" altLang="en-US"/>
              <a:t>. The size of the unit can be 1 bit or several bits.</a:t>
            </a:r>
          </a:p>
          <a:p>
            <a:pPr eaLnBrk="1" hangingPunct="1">
              <a:buFontTx/>
              <a:buChar char="-"/>
            </a:pPr>
            <a:r>
              <a:rPr lang="en-US" altLang="en-US"/>
              <a:t> For </a:t>
            </a:r>
            <a:r>
              <a:rPr lang="en-US" altLang="en-US" i="1"/>
              <a:t>n</a:t>
            </a:r>
            <a:r>
              <a:rPr lang="en-US" altLang="en-US"/>
              <a:t> input connections, a frame is organized into a minimum of </a:t>
            </a:r>
            <a:r>
              <a:rPr lang="en-US" altLang="en-US" i="1"/>
              <a:t>n</a:t>
            </a:r>
            <a:r>
              <a:rPr lang="en-US" altLang="en-US"/>
              <a:t> </a:t>
            </a:r>
            <a:r>
              <a:rPr lang="en-US" altLang="en-US" i="1">
                <a:solidFill>
                  <a:schemeClr val="accent2"/>
                </a:solidFill>
              </a:rPr>
              <a:t>time slots</a:t>
            </a:r>
            <a:r>
              <a:rPr lang="en-US" altLang="en-US"/>
              <a:t>, each slot carrying one unit from each connection. </a:t>
            </a:r>
          </a:p>
          <a:p>
            <a:pPr eaLnBrk="1" hangingPunct="1">
              <a:buFontTx/>
              <a:buChar char="-"/>
            </a:pPr>
            <a:r>
              <a:rPr lang="en-US" altLang="en-US"/>
              <a:t>The data rate of the link that carries data from </a:t>
            </a:r>
            <a:r>
              <a:rPr lang="en-US" altLang="en-US" i="1"/>
              <a:t>n</a:t>
            </a:r>
            <a:r>
              <a:rPr lang="en-US" altLang="en-US"/>
              <a:t> connections must be </a:t>
            </a:r>
            <a:r>
              <a:rPr lang="en-US" altLang="en-US" i="1"/>
              <a:t>n </a:t>
            </a:r>
            <a:r>
              <a:rPr lang="en-US" altLang="en-US"/>
              <a:t>times the data rate of a connection to guarantee the flow of data. </a:t>
            </a:r>
          </a:p>
          <a:p>
            <a:pPr eaLnBrk="1" hangingPunct="1">
              <a:buFontTx/>
              <a:buChar char="-"/>
            </a:pPr>
            <a:r>
              <a:rPr lang="en-US" altLang="en-US"/>
              <a:t>The duration of a unit on a connection is 3 times that of the time slot in the frame  </a:t>
            </a:r>
          </a:p>
          <a:p>
            <a:pPr eaLnBrk="1" hangingPunct="1"/>
            <a:r>
              <a:rPr lang="en-US" altLang="en-US"/>
              <a:t>                                                                                   (duration of a unit on the link). </a:t>
            </a:r>
          </a:p>
        </p:txBody>
      </p:sp>
    </p:spTree>
    <p:extLst>
      <p:ext uri="{BB962C8B-B14F-4D97-AF65-F5344CB8AC3E}">
        <p14:creationId xmlns:p14="http://schemas.microsoft.com/office/powerpoint/2010/main" val="25887110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ChangeArrowheads="1"/>
          </p:cNvSpPr>
          <p:nvPr/>
        </p:nvSpPr>
        <p:spPr bwMode="auto">
          <a:xfrm>
            <a:off x="1774826" y="260351"/>
            <a:ext cx="8640763"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US" altLang="en-US"/>
              <a:t>Time slots are grouped into frames. A frame consists of one complete cycle of time slots, with one slot dedicated to each sending device.</a:t>
            </a:r>
          </a:p>
          <a:p>
            <a:pPr eaLnBrk="1" hangingPunct="1">
              <a:buFontTx/>
              <a:buChar char="-"/>
            </a:pPr>
            <a:r>
              <a:rPr lang="en-US" altLang="en-US"/>
              <a:t> In a system with </a:t>
            </a:r>
            <a:r>
              <a:rPr lang="en-US" altLang="en-US" i="1"/>
              <a:t>n </a:t>
            </a:r>
            <a:r>
              <a:rPr lang="en-US" altLang="en-US"/>
              <a:t>input lines, each frame has </a:t>
            </a:r>
            <a:r>
              <a:rPr lang="en-US" altLang="en-US" i="1"/>
              <a:t>n </a:t>
            </a:r>
            <a:r>
              <a:rPr lang="en-US" altLang="en-US"/>
              <a:t>slots, with each slot allocated to carrying data from a specific input line.</a:t>
            </a:r>
          </a:p>
        </p:txBody>
      </p:sp>
      <p:pic>
        <p:nvPicPr>
          <p:cNvPr id="16387"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47850" y="1700214"/>
            <a:ext cx="8235950" cy="2586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8" name="Text Box 7"/>
          <p:cNvSpPr txBox="1">
            <a:spLocks noChangeArrowheads="1"/>
          </p:cNvSpPr>
          <p:nvPr/>
        </p:nvSpPr>
        <p:spPr bwMode="auto">
          <a:xfrm>
            <a:off x="5232401" y="4292601"/>
            <a:ext cx="18002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000" b="1">
                <a:solidFill>
                  <a:schemeClr val="accent2"/>
                </a:solidFill>
              </a:rPr>
              <a:t>Interleaving</a:t>
            </a:r>
          </a:p>
        </p:txBody>
      </p:sp>
      <p:pic>
        <p:nvPicPr>
          <p:cNvPr id="16389" name="Picture 8" descr="400px-Telephony_multiplexer_system"/>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143250" y="5013325"/>
            <a:ext cx="5721350" cy="170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069083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ChangeArrowheads="1"/>
          </p:cNvSpPr>
          <p:nvPr/>
        </p:nvSpPr>
        <p:spPr bwMode="auto">
          <a:xfrm>
            <a:off x="1703389" y="1566863"/>
            <a:ext cx="8785225" cy="3662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i="1" u="sng">
                <a:solidFill>
                  <a:srgbClr val="FF9966"/>
                </a:solidFill>
              </a:rPr>
              <a:t>Solution :</a:t>
            </a:r>
          </a:p>
          <a:p>
            <a:pPr eaLnBrk="1" hangingPunct="1">
              <a:buFontTx/>
              <a:buAutoNum type="alphaLcPeriod"/>
            </a:pPr>
            <a:r>
              <a:rPr lang="en-US" altLang="en-US"/>
              <a:t>The duration of 1 bit before multiplexing is 1/1 Kbps, or 0.001 s (1 ms).</a:t>
            </a:r>
          </a:p>
          <a:p>
            <a:pPr eaLnBrk="1" hangingPunct="1"/>
            <a:endParaRPr lang="en-US" altLang="en-US"/>
          </a:p>
          <a:p>
            <a:pPr eaLnBrk="1" hangingPunct="1"/>
            <a:r>
              <a:rPr lang="en-US" altLang="en-US"/>
              <a:t>b. The rate of the link is 4 times the rate of a connection, or 4 Kbps.</a:t>
            </a:r>
          </a:p>
          <a:p>
            <a:pPr eaLnBrk="1" hangingPunct="1"/>
            <a:endParaRPr lang="en-US" altLang="en-US"/>
          </a:p>
          <a:p>
            <a:pPr eaLnBrk="1" hangingPunct="1"/>
            <a:r>
              <a:rPr lang="en-US" altLang="en-US"/>
              <a:t>c. The duration of each time slot is one-fourth of the duration of each bit before multiplexing, or 1/4 ms or 250 µs. We can also calculate this from the data rate of the link, 4 Kbps.The bit duration is the inverse of the data rate, or 1/4 Kbps or 250 µs.</a:t>
            </a:r>
          </a:p>
          <a:p>
            <a:pPr eaLnBrk="1" hangingPunct="1"/>
            <a:r>
              <a:rPr lang="en-US" altLang="en-US"/>
              <a:t>d. The duration of a frame is always the same as the duration of a unit before multiplexing, or 1 ms. We can also calculate this in another way. Each frame in this case has four time slots. So the duration of a frame is 4 times 250 µs, or 1 ms.</a:t>
            </a:r>
          </a:p>
        </p:txBody>
      </p:sp>
      <p:sp>
        <p:nvSpPr>
          <p:cNvPr id="17411" name="Rectangle 5"/>
          <p:cNvSpPr>
            <a:spLocks noChangeArrowheads="1"/>
          </p:cNvSpPr>
          <p:nvPr/>
        </p:nvSpPr>
        <p:spPr bwMode="auto">
          <a:xfrm>
            <a:off x="1703389" y="5334001"/>
            <a:ext cx="8713787"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i="1" u="sng">
                <a:solidFill>
                  <a:srgbClr val="FF9966"/>
                </a:solidFill>
              </a:rPr>
              <a:t>Example 2:</a:t>
            </a:r>
          </a:p>
          <a:p>
            <a:pPr eaLnBrk="1" hangingPunct="1"/>
            <a:r>
              <a:rPr lang="en-US" altLang="en-US"/>
              <a:t>Four channels are multiplexed using TDM. If each channel sends 100 bytes and we multiplex 1 byte per channel, show the frame traveling on the link, the size of the frame, the duration of a frame, the frame rate, and the bit rate for the link.</a:t>
            </a:r>
          </a:p>
        </p:txBody>
      </p:sp>
      <p:sp>
        <p:nvSpPr>
          <p:cNvPr id="17412" name="Rectangle 6"/>
          <p:cNvSpPr>
            <a:spLocks noChangeArrowheads="1"/>
          </p:cNvSpPr>
          <p:nvPr/>
        </p:nvSpPr>
        <p:spPr bwMode="auto">
          <a:xfrm>
            <a:off x="1703388" y="260351"/>
            <a:ext cx="8640762"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i="1" u="sng">
                <a:solidFill>
                  <a:srgbClr val="FF9966"/>
                </a:solidFill>
              </a:rPr>
              <a:t>Example 1:</a:t>
            </a:r>
          </a:p>
          <a:p>
            <a:pPr eaLnBrk="1" hangingPunct="1"/>
            <a:r>
              <a:rPr lang="en-US" altLang="en-US"/>
              <a:t>Four 1-Kbps connections are multiplexed together. A unit is 1 bit. Find</a:t>
            </a:r>
          </a:p>
          <a:p>
            <a:pPr eaLnBrk="1" hangingPunct="1">
              <a:buFontTx/>
              <a:buAutoNum type="alphaLcParenBoth"/>
            </a:pPr>
            <a:r>
              <a:rPr lang="en-US" altLang="en-US"/>
              <a:t>the duration of 1 bit before multiplexing, (b) the transmission rate of the link</a:t>
            </a:r>
          </a:p>
          <a:p>
            <a:pPr eaLnBrk="1" hangingPunct="1"/>
            <a:r>
              <a:rPr lang="en-US" altLang="en-US"/>
              <a:t>(c) the duration of a time slot, (d) the duration of a frame.</a:t>
            </a:r>
          </a:p>
        </p:txBody>
      </p:sp>
    </p:spTree>
    <p:extLst>
      <p:ext uri="{BB962C8B-B14F-4D97-AF65-F5344CB8AC3E}">
        <p14:creationId xmlns:p14="http://schemas.microsoft.com/office/powerpoint/2010/main" val="38932519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7410">
                                            <p:txEl>
                                              <p:pRg st="1" end="1"/>
                                            </p:txEl>
                                          </p:spTgt>
                                        </p:tgtEl>
                                        <p:attrNameLst>
                                          <p:attrName>style.visibility</p:attrName>
                                        </p:attrNameLst>
                                      </p:cBhvr>
                                      <p:to>
                                        <p:strVal val="visible"/>
                                      </p:to>
                                    </p:set>
                                    <p:animEffect transition="in" filter="blinds(horizontal)">
                                      <p:cBhvr>
                                        <p:cTn id="7" dur="500"/>
                                        <p:tgtEl>
                                          <p:spTgt spid="17410">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7410">
                                            <p:txEl>
                                              <p:pRg st="3" end="3"/>
                                            </p:txEl>
                                          </p:spTgt>
                                        </p:tgtEl>
                                        <p:attrNameLst>
                                          <p:attrName>style.visibility</p:attrName>
                                        </p:attrNameLst>
                                      </p:cBhvr>
                                      <p:to>
                                        <p:strVal val="visible"/>
                                      </p:to>
                                    </p:set>
                                    <p:animEffect transition="in" filter="blinds(horizontal)">
                                      <p:cBhvr>
                                        <p:cTn id="12" dur="500"/>
                                        <p:tgtEl>
                                          <p:spTgt spid="17410">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17410">
                                            <p:txEl>
                                              <p:pRg st="5" end="5"/>
                                            </p:txEl>
                                          </p:spTgt>
                                        </p:tgtEl>
                                        <p:attrNameLst>
                                          <p:attrName>style.visibility</p:attrName>
                                        </p:attrNameLst>
                                      </p:cBhvr>
                                      <p:to>
                                        <p:strVal val="visible"/>
                                      </p:to>
                                    </p:set>
                                    <p:animEffect transition="in" filter="blinds(horizontal)">
                                      <p:cBhvr>
                                        <p:cTn id="17" dur="500"/>
                                        <p:tgtEl>
                                          <p:spTgt spid="17410">
                                            <p:txEl>
                                              <p:pRg st="5" end="5"/>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17410">
                                            <p:txEl>
                                              <p:pRg st="6" end="6"/>
                                            </p:txEl>
                                          </p:spTgt>
                                        </p:tgtEl>
                                        <p:attrNameLst>
                                          <p:attrName>style.visibility</p:attrName>
                                        </p:attrNameLst>
                                      </p:cBhvr>
                                      <p:to>
                                        <p:strVal val="visible"/>
                                      </p:to>
                                    </p:set>
                                    <p:animEffect transition="in" filter="blinds(horizontal)">
                                      <p:cBhvr>
                                        <p:cTn id="22" dur="500"/>
                                        <p:tgtEl>
                                          <p:spTgt spid="1741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9150" y="4391025"/>
            <a:ext cx="5761038"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5" name="Rectangle 5"/>
          <p:cNvSpPr>
            <a:spLocks noChangeArrowheads="1"/>
          </p:cNvSpPr>
          <p:nvPr/>
        </p:nvSpPr>
        <p:spPr bwMode="auto">
          <a:xfrm>
            <a:off x="1703389" y="765175"/>
            <a:ext cx="8785225" cy="311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a:t>The implementation of TDM is not as simple as that of FDM.Synchronization between the multiplexer and demultiplexer is a major issue.</a:t>
            </a:r>
          </a:p>
          <a:p>
            <a:pPr eaLnBrk="1" hangingPunct="1"/>
            <a:endParaRPr lang="en-US" altLang="en-US"/>
          </a:p>
          <a:p>
            <a:pPr eaLnBrk="1" hangingPunct="1"/>
            <a:r>
              <a:rPr lang="en-US" altLang="en-US"/>
              <a:t>If the multiplexer and the demultiplexer are not synchronized, a bit belonging to one channel may be received by the wrong channel. </a:t>
            </a:r>
          </a:p>
          <a:p>
            <a:pPr eaLnBrk="1" hangingPunct="1"/>
            <a:endParaRPr lang="en-US" altLang="en-US"/>
          </a:p>
          <a:p>
            <a:pPr eaLnBrk="1" hangingPunct="1"/>
            <a:r>
              <a:rPr lang="en-US" altLang="en-US"/>
              <a:t>For this reason, one or more synchronization bits are usually added to the beginning of each frame. These bits, called </a:t>
            </a:r>
            <a:r>
              <a:rPr lang="en-US" altLang="en-US" i="1">
                <a:solidFill>
                  <a:schemeClr val="accent2"/>
                </a:solidFill>
              </a:rPr>
              <a:t>framing bits</a:t>
            </a:r>
            <a:r>
              <a:rPr lang="en-US" altLang="en-US"/>
              <a:t>, follow a pattern, frame to frame, that allows the demultiplexer to synchronize with the incoming stream so that it can separate the time slots accurately. In most cases, this synchronization information consists of 1 bit per frame, alternating between 0 and 1, </a:t>
            </a:r>
          </a:p>
        </p:txBody>
      </p:sp>
      <p:sp>
        <p:nvSpPr>
          <p:cNvPr id="18436" name="Rectangle 6"/>
          <p:cNvSpPr>
            <a:spLocks noChangeArrowheads="1"/>
          </p:cNvSpPr>
          <p:nvPr/>
        </p:nvSpPr>
        <p:spPr bwMode="auto">
          <a:xfrm>
            <a:off x="4924426" y="188914"/>
            <a:ext cx="27670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000" b="1">
                <a:solidFill>
                  <a:schemeClr val="accent2"/>
                </a:solidFill>
              </a:rPr>
              <a:t>Frame Synchronizing</a:t>
            </a:r>
          </a:p>
        </p:txBody>
      </p:sp>
    </p:spTree>
    <p:extLst>
      <p:ext uri="{BB962C8B-B14F-4D97-AF65-F5344CB8AC3E}">
        <p14:creationId xmlns:p14="http://schemas.microsoft.com/office/powerpoint/2010/main" val="10925321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ChangeArrowheads="1"/>
          </p:cNvSpPr>
          <p:nvPr/>
        </p:nvSpPr>
        <p:spPr bwMode="auto">
          <a:xfrm>
            <a:off x="3863976" y="188913"/>
            <a:ext cx="439261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b="1">
                <a:solidFill>
                  <a:schemeClr val="accent2"/>
                </a:solidFill>
              </a:rPr>
              <a:t>Asynchronous</a:t>
            </a:r>
            <a:r>
              <a:rPr lang="en-US" altLang="en-US">
                <a:solidFill>
                  <a:schemeClr val="accent2"/>
                </a:solidFill>
              </a:rPr>
              <a:t> </a:t>
            </a:r>
            <a:r>
              <a:rPr lang="en-US" altLang="en-US" b="1">
                <a:solidFill>
                  <a:schemeClr val="accent2"/>
                </a:solidFill>
              </a:rPr>
              <a:t>TDM (Statistical TDM)</a:t>
            </a:r>
          </a:p>
        </p:txBody>
      </p:sp>
      <p:sp>
        <p:nvSpPr>
          <p:cNvPr id="19459" name="Rectangle 5"/>
          <p:cNvSpPr>
            <a:spLocks noChangeArrowheads="1"/>
          </p:cNvSpPr>
          <p:nvPr/>
        </p:nvSpPr>
        <p:spPr bwMode="auto">
          <a:xfrm>
            <a:off x="1774826" y="765176"/>
            <a:ext cx="8569325" cy="344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US" altLang="en-US" sz="2000"/>
              <a:t>In synchronous TDM, each input has a reserved slot in the output frame. This can be inefficient if some input lines have no data to send.</a:t>
            </a:r>
          </a:p>
          <a:p>
            <a:pPr eaLnBrk="1" hangingPunct="1"/>
            <a:endParaRPr lang="en-US" altLang="en-US" sz="2000"/>
          </a:p>
          <a:p>
            <a:pPr eaLnBrk="1" hangingPunct="1"/>
            <a:r>
              <a:rPr lang="en-US" altLang="en-US" sz="2000"/>
              <a:t>- In statistical time-division multiplexing, slots are dynamically allocated to improve bandwidth efficiency. Only when an input line has data to send is given a slot in the output frame. </a:t>
            </a:r>
          </a:p>
          <a:p>
            <a:pPr eaLnBrk="1" hangingPunct="1"/>
            <a:endParaRPr lang="en-US" altLang="en-US" sz="2000"/>
          </a:p>
          <a:p>
            <a:pPr eaLnBrk="1" hangingPunct="1"/>
            <a:r>
              <a:rPr lang="en-US" altLang="en-US" sz="2000"/>
              <a:t>- In statistical multiplexing, the number of slots in each frame is less than the number of input lines. The multiplexer checks each input line in roundrobin fashion; it allocates a slot for an input line if the line has data to send; otherwise, it skips the line and checks the next line.</a:t>
            </a:r>
          </a:p>
        </p:txBody>
      </p:sp>
    </p:spTree>
    <p:extLst>
      <p:ext uri="{BB962C8B-B14F-4D97-AF65-F5344CB8AC3E}">
        <p14:creationId xmlns:p14="http://schemas.microsoft.com/office/powerpoint/2010/main" val="19640950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79651" y="1249363"/>
            <a:ext cx="7629525" cy="450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928618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4" descr="n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79651" y="47625"/>
            <a:ext cx="6754813" cy="676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09832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4"/>
          <p:cNvSpPr txBox="1">
            <a:spLocks noChangeArrowheads="1"/>
          </p:cNvSpPr>
          <p:nvPr/>
        </p:nvSpPr>
        <p:spPr bwMode="auto">
          <a:xfrm>
            <a:off x="1703389" y="981076"/>
            <a:ext cx="8785225" cy="405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000"/>
              <a:t>- A major weakness of asynchronous TDM is how dose the demultiplexer know which slot belongs to witch output line.</a:t>
            </a:r>
          </a:p>
          <a:p>
            <a:pPr eaLnBrk="1" hangingPunct="1">
              <a:spcBef>
                <a:spcPct val="50000"/>
              </a:spcBef>
            </a:pPr>
            <a:r>
              <a:rPr lang="en-US" altLang="en-US" sz="2000"/>
              <a:t>- In synchronous TDM, the device to witch the data in a time slot belongs is indicated by the position of the time slot in the frame</a:t>
            </a:r>
          </a:p>
          <a:p>
            <a:pPr eaLnBrk="1" hangingPunct="1">
              <a:spcBef>
                <a:spcPct val="50000"/>
              </a:spcBef>
            </a:pPr>
            <a:r>
              <a:rPr lang="en-US" altLang="en-US" sz="2000"/>
              <a:t>- In asynchronous TDM, data from a given device might be in the first slot of one frame and in the third of the next.</a:t>
            </a:r>
          </a:p>
          <a:p>
            <a:pPr eaLnBrk="1" hangingPunct="1">
              <a:spcBef>
                <a:spcPct val="50000"/>
              </a:spcBef>
            </a:pPr>
            <a:r>
              <a:rPr lang="en-US" altLang="en-US" sz="2000"/>
              <a:t>- In the absence of fixed positional relationship, each time slot must carry an address telling the demultiplexer how to direct the data. This address for local use only, is attached by multiplexer and deleted by demultiplexer.</a:t>
            </a:r>
          </a:p>
          <a:p>
            <a:pPr eaLnBrk="1" hangingPunct="1">
              <a:spcBef>
                <a:spcPct val="50000"/>
              </a:spcBef>
            </a:pPr>
            <a:r>
              <a:rPr lang="en-US" altLang="en-US" sz="2000"/>
              <a:t>- Adding address bits to each time slot increase the overhead of an asynchronous system and limits its efficiency</a:t>
            </a:r>
          </a:p>
        </p:txBody>
      </p:sp>
      <p:sp>
        <p:nvSpPr>
          <p:cNvPr id="22531" name="Rectangle 5"/>
          <p:cNvSpPr>
            <a:spLocks noChangeArrowheads="1"/>
          </p:cNvSpPr>
          <p:nvPr/>
        </p:nvSpPr>
        <p:spPr bwMode="auto">
          <a:xfrm>
            <a:off x="4440239" y="307976"/>
            <a:ext cx="33051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000" b="1">
                <a:solidFill>
                  <a:schemeClr val="accent2"/>
                </a:solidFill>
              </a:rPr>
              <a:t>Addressing and overhead</a:t>
            </a:r>
          </a:p>
        </p:txBody>
      </p:sp>
    </p:spTree>
    <p:extLst>
      <p:ext uri="{BB962C8B-B14F-4D97-AF65-F5344CB8AC3E}">
        <p14:creationId xmlns:p14="http://schemas.microsoft.com/office/powerpoint/2010/main" val="23765873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891</Words>
  <Application>Microsoft Office PowerPoint</Application>
  <PresentationFormat>Widescreen</PresentationFormat>
  <Paragraphs>43</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Hussam</dc:creator>
  <cp:lastModifiedBy>Hussam</cp:lastModifiedBy>
  <cp:revision>1</cp:revision>
  <dcterms:created xsi:type="dcterms:W3CDTF">2021-09-06T16:10:35Z</dcterms:created>
  <dcterms:modified xsi:type="dcterms:W3CDTF">2021-09-06T16:10:56Z</dcterms:modified>
</cp:coreProperties>
</file>